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73" r:id="rId19"/>
    <p:sldId id="274" r:id="rId20"/>
    <p:sldId id="275" r:id="rId21"/>
    <p:sldId id="276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«Профилактика </a:t>
            </a:r>
            <a:r>
              <a:rPr lang="ru-RU" sz="5400" dirty="0"/>
              <a:t>суицидального риска среди несовершеннолетних</a:t>
            </a:r>
            <a:r>
              <a:rPr lang="ru-RU" sz="5400" dirty="0" smtClean="0"/>
              <a:t>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750"/>
            <a:ext cx="8229600" cy="78581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  <a:latin typeface="Georgia" pitchFamily="18" charset="0"/>
              </a:rPr>
              <a:t>Демонстративный суицид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50"/>
            <a:ext cx="8100392" cy="54721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884EB8"/>
                </a:solidFill>
              </a:rPr>
              <a:t> 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884EB8"/>
                </a:solidFill>
                <a:latin typeface="Georgia" pitchFamily="18" charset="0"/>
              </a:rPr>
              <a:t>      </a:t>
            </a:r>
            <a:r>
              <a:rPr lang="ru-RU" sz="2400" b="1" dirty="0" smtClean="0">
                <a:latin typeface="Georgia" pitchFamily="18" charset="0"/>
              </a:rPr>
              <a:t>Самоубийство, как способ привлечь внимание к своей личности, оказание давления на окружающих лиц с целью изменения конфликтной ситуации в благоприятную сторону.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Проявляется в виде порезов вен, отравлении лекарствами, изображения суицида.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b="1" i="1" dirty="0" smtClean="0">
                <a:latin typeface="Georgia" pitchFamily="18" charset="0"/>
              </a:rPr>
              <a:t>      </a:t>
            </a:r>
            <a:r>
              <a:rPr lang="ru-RU" sz="2400" b="1" dirty="0" smtClean="0">
                <a:latin typeface="Georgia" pitchFamily="18" charset="0"/>
              </a:rPr>
              <a:t>Большинство самоубийц, как правило, хотели вовсе не умереть - а только достучаться до кого-то, обратить внимание на свои проблемы, позвать на помощь. </a:t>
            </a:r>
            <a:endParaRPr lang="ru-RU" sz="2400" b="1" i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7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683569" y="1357313"/>
            <a:ext cx="727280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Призыв.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dirty="0">
                <a:latin typeface="Georgia" pitchFamily="18" charset="0"/>
              </a:rPr>
              <a:t>Способ попросить помощи. 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Уход от проблем,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dirty="0">
                <a:latin typeface="Georgia" pitchFamily="18" charset="0"/>
              </a:rPr>
              <a:t>потерял надежду изменить жизнь к лучшему.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Месть.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dirty="0">
                <a:latin typeface="Georgia" pitchFamily="18" charset="0"/>
              </a:rPr>
              <a:t>Попытка сделать больно другому человеку</a:t>
            </a:r>
            <a:r>
              <a:rPr lang="ru-RU" sz="2800" b="1" dirty="0" smtClean="0">
                <a:latin typeface="Georgia" pitchFamily="18" charset="0"/>
              </a:rPr>
              <a:t>: «</a:t>
            </a:r>
            <a:r>
              <a:rPr lang="ru-RU" sz="2800" b="1" dirty="0">
                <a:latin typeface="Georgia" pitchFamily="18" charset="0"/>
              </a:rPr>
              <a:t>Они еще пожалеют»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Самонаказание.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dirty="0">
                <a:latin typeface="Georgia" pitchFamily="18" charset="0"/>
              </a:rPr>
              <a:t>Ребенок решает, что он не заслуживает права жить. Желание облегчить жизнь своей семье.</a:t>
            </a:r>
          </a:p>
          <a:p>
            <a:r>
              <a:rPr lang="ru-RU" sz="2800" b="1" dirty="0">
                <a:solidFill>
                  <a:srgbClr val="FF0000"/>
                </a:solidFill>
                <a:latin typeface="Georgia" pitchFamily="18" charset="0"/>
              </a:rPr>
              <a:t>Бегство от наказания.</a:t>
            </a: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000375" y="571500"/>
            <a:ext cx="3357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solidFill>
                  <a:srgbClr val="0000FF"/>
                </a:solidFill>
                <a:latin typeface="Georgia" pitchFamily="18" charset="0"/>
              </a:rPr>
              <a:t>Мотив</a:t>
            </a:r>
            <a:endParaRPr lang="ru-RU" sz="40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7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выход всегда ест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68" y="1159198"/>
            <a:ext cx="5643562" cy="392906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28625" y="5429250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FF"/>
                </a:solidFill>
                <a:latin typeface="Georgia" pitchFamily="18" charset="0"/>
              </a:rPr>
              <a:t>Сформировать у подростка четкую установку:</a:t>
            </a:r>
          </a:p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«Из любой трудной жизненной ситуации можно найти выход»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214313"/>
            <a:ext cx="79295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00063" y="357188"/>
            <a:ext cx="785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0000FF"/>
                </a:solidFill>
                <a:latin typeface="Georgia" pitchFamily="18" charset="0"/>
              </a:rPr>
              <a:t>Как предотвратить суицид?</a:t>
            </a:r>
          </a:p>
        </p:txBody>
      </p:sp>
    </p:spTree>
    <p:extLst>
      <p:ext uri="{BB962C8B-B14F-4D97-AF65-F5344CB8AC3E}">
        <p14:creationId xmlns:p14="http://schemas.microsoft.com/office/powerpoint/2010/main" xmlns="" val="26347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00063" y="1285875"/>
            <a:ext cx="3714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0000FF"/>
                </a:solidFill>
                <a:latin typeface="Georgia" pitchFamily="18" charset="0"/>
              </a:rPr>
              <a:t>Воспитывать у подростков позитивный взгляд на все аспекты жизни</a:t>
            </a:r>
            <a:r>
              <a:rPr lang="ru-RU" sz="3600">
                <a:solidFill>
                  <a:srgbClr val="0000FF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10242" name="Picture 2" descr="http://allpozitive.ru/wp-content/uploads/2015/02/positive-nastroenie-e1423467036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52384"/>
            <a:ext cx="3591600" cy="22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5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000250" y="1643063"/>
            <a:ext cx="45005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solidFill>
                <a:srgbClr val="0000FF"/>
              </a:solidFill>
              <a:latin typeface="Georgia" pitchFamily="18" charset="0"/>
            </a:endParaRP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Вовлекать  подростков </a:t>
            </a:r>
          </a:p>
          <a:p>
            <a:pPr algn="ctr" eaLnBrk="1" hangingPunct="1"/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в полезные виды деятельности.</a:t>
            </a:r>
          </a:p>
        </p:txBody>
      </p:sp>
      <p:pic>
        <p:nvPicPr>
          <p:cNvPr id="16388" name="Рисунок 4" descr="спор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286125"/>
            <a:ext cx="3357563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Рисунок 5" descr="скрип ключ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42887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Рисунок 6" descr="вышивка крестом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85728"/>
            <a:ext cx="1452562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1" name="Рисунок 7" descr="иск жив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28"/>
            <a:ext cx="1643074" cy="2071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043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85750" y="714375"/>
            <a:ext cx="421481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FF"/>
                </a:solidFill>
                <a:latin typeface="Georgia" pitchFamily="18" charset="0"/>
              </a:rPr>
              <a:t>Подросток должен помнить о  том, что в трудной жизненной ситуации он может </a:t>
            </a:r>
          </a:p>
          <a:p>
            <a:pPr eaLnBrk="1" hangingPunct="1"/>
            <a:r>
              <a:rPr lang="ru-RU" sz="2800" b="1">
                <a:solidFill>
                  <a:srgbClr val="0000FF"/>
                </a:solidFill>
                <a:latin typeface="Georgia" pitchFamily="18" charset="0"/>
              </a:rPr>
              <a:t>обратиться к людям, которым доверяет:</a:t>
            </a:r>
          </a:p>
          <a:p>
            <a:pPr eaLnBrk="1" hangingPunct="1"/>
            <a:r>
              <a:rPr lang="ru-RU" sz="2800" b="1">
                <a:solidFill>
                  <a:srgbClr val="0000FF"/>
                </a:solidFill>
                <a:latin typeface="Georgia" pitchFamily="18" charset="0"/>
              </a:rPr>
              <a:t>родителям, классному руководителю, психологу.</a:t>
            </a:r>
          </a:p>
        </p:txBody>
      </p:sp>
      <p:pic>
        <p:nvPicPr>
          <p:cNvPr id="17411" name="Рисунок 3" descr="я выбир жизн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25"/>
            <a:ext cx="3643312" cy="3857625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2389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мам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928813"/>
            <a:ext cx="24257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857625" y="2928938"/>
            <a:ext cx="49291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  <a:latin typeface="Georgia" pitchFamily="18" charset="0"/>
              </a:rPr>
              <a:t>Гармоничные отношения в семье, предполагающие создание и сохранение теплых и доверительных отношений с ребенком.</a:t>
            </a:r>
          </a:p>
          <a:p>
            <a:pPr eaLnBrk="1" hangingPunct="1"/>
            <a:r>
              <a:rPr lang="ru-RU" sz="2400">
                <a:solidFill>
                  <a:srgbClr val="7030A0"/>
                </a:solidFill>
                <a:latin typeface="Georgia" pitchFamily="18" charset="0"/>
              </a:rPr>
              <a:t>                  </a:t>
            </a:r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Правила: </a:t>
            </a:r>
          </a:p>
          <a:p>
            <a:pPr eaLnBrk="1" hangingPunct="1"/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«Глаза в  глаза»,</a:t>
            </a:r>
          </a:p>
          <a:p>
            <a:pPr eaLnBrk="1" hangingPunct="1"/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«Чудо прикосновения»,</a:t>
            </a:r>
          </a:p>
          <a:p>
            <a:pPr eaLnBrk="1" hangingPunct="1"/>
            <a:r>
              <a:rPr lang="ru-RU" sz="2400" b="1">
                <a:solidFill>
                  <a:srgbClr val="FF0000"/>
                </a:solidFill>
                <a:latin typeface="Georgia" pitchFamily="18" charset="0"/>
              </a:rPr>
              <a:t>«Безраздельное внимание».</a:t>
            </a:r>
          </a:p>
        </p:txBody>
      </p:sp>
      <p:pic>
        <p:nvPicPr>
          <p:cNvPr id="18436" name="Рисунок 3" descr="семья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142875"/>
            <a:ext cx="4000500" cy="2714625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42875" y="500063"/>
            <a:ext cx="3714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0000FF"/>
                </a:solidFill>
                <a:latin typeface="Georgia" pitchFamily="18" charset="0"/>
              </a:rPr>
              <a:t>Гармония в        семье</a:t>
            </a:r>
          </a:p>
        </p:txBody>
      </p:sp>
    </p:spTree>
    <p:extLst>
      <p:ext uri="{BB962C8B-B14F-4D97-AF65-F5344CB8AC3E}">
        <p14:creationId xmlns:p14="http://schemas.microsoft.com/office/powerpoint/2010/main" xmlns="" val="131703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428625" y="2357438"/>
            <a:ext cx="7929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00FF"/>
                </a:solidFill>
                <a:latin typeface="Georgia" pitchFamily="18" charset="0"/>
              </a:rPr>
              <a:t>Работа по просвещению </a:t>
            </a:r>
          </a:p>
          <a:p>
            <a:pPr algn="ctr" eaLnBrk="1" hangingPunct="1"/>
            <a:r>
              <a:rPr lang="ru-RU" sz="2800" b="1">
                <a:solidFill>
                  <a:srgbClr val="0000FF"/>
                </a:solidFill>
                <a:latin typeface="Georgia" pitchFamily="18" charset="0"/>
              </a:rPr>
              <a:t>родителей</a:t>
            </a:r>
          </a:p>
        </p:txBody>
      </p:sp>
      <p:pic>
        <p:nvPicPr>
          <p:cNvPr id="19459" name="Рисунок 2" descr="пон 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14313"/>
            <a:ext cx="1428750" cy="2001837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Рисунок 3" descr="понять ре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643313"/>
            <a:ext cx="2071687" cy="276225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Рисунок 4" descr="понят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714750"/>
            <a:ext cx="2071688" cy="2643188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Рисунок 5" descr="пон реб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75" y="214313"/>
            <a:ext cx="1500188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общ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13" y="285750"/>
            <a:ext cx="1357312" cy="2000250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под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75" y="3929063"/>
            <a:ext cx="1714500" cy="2143125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7199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6012"/>
            <a:ext cx="817240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5710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208912" cy="622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265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620000" cy="1143000"/>
          </a:xfrm>
        </p:spPr>
        <p:txBody>
          <a:bodyPr/>
          <a:lstStyle/>
          <a:p>
            <a:r>
              <a:rPr lang="ru-RU" b="1" dirty="0"/>
              <a:t>Чаще подвержены: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36912"/>
            <a:ext cx="7620000" cy="4800600"/>
          </a:xfrm>
        </p:spPr>
        <p:txBody>
          <a:bodyPr/>
          <a:lstStyle/>
          <a:p>
            <a:pPr lvl="0"/>
            <a:r>
              <a:rPr lang="ru-RU" dirty="0" smtClean="0"/>
              <a:t>подростки</a:t>
            </a:r>
            <a:r>
              <a:rPr lang="ru-RU" dirty="0"/>
              <a:t>, страдающие тяжелыми соматическими или психическими заболеваниями;</a:t>
            </a:r>
          </a:p>
          <a:p>
            <a:pPr lvl="0"/>
            <a:r>
              <a:rPr lang="ru-RU" dirty="0"/>
              <a:t>девочки – подростки, имеющие межличностные любовные конфликты;</a:t>
            </a:r>
          </a:p>
          <a:p>
            <a:pPr lvl="0"/>
            <a:r>
              <a:rPr lang="ru-RU" dirty="0"/>
              <a:t>подростки с повышенной тревожностью, зацикленные на негативных эмоциях, с пониженным фоном настроения;</a:t>
            </a:r>
          </a:p>
          <a:p>
            <a:pPr lvl="0"/>
            <a:r>
              <a:rPr lang="ru-RU" dirty="0"/>
              <a:t>подростки, которые по тем или иным причинам считают себя виновными в проблемах близких людей.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88640"/>
            <a:ext cx="72056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2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44" y="116632"/>
            <a:ext cx="8051540" cy="644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7154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972"/>
            <a:ext cx="8748464" cy="683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3799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7620000" cy="65527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004 (круглосуточно, анонимно) - Городской мониторинговый центр (психолог для детей и подростков). Он создан на базе кризисного отделения Центра восстановительного лечения. </a:t>
            </a:r>
            <a:r>
              <a:rPr lang="ru-RU" dirty="0"/>
              <a:t>Набрав с любого телефона (сотового или городского) трехзначный номер «004»  можно получить экстренную помощь от специалистов кризисного отделения.</a:t>
            </a:r>
          </a:p>
          <a:p>
            <a:r>
              <a:rPr lang="ru-RU" b="1" dirty="0"/>
              <a:t>708-40-41</a:t>
            </a:r>
            <a:r>
              <a:rPr lang="ru-RU" dirty="0"/>
              <a:t> (круглосуточно, анонимно) — Экстренная психологическая помощь для детей, подростков и их родителей института психотерапии «Гармония».</a:t>
            </a:r>
          </a:p>
          <a:p>
            <a:r>
              <a:rPr lang="ru-RU" b="1" dirty="0"/>
              <a:t>(812)251-00-33</a:t>
            </a:r>
            <a:r>
              <a:rPr lang="ru-RU" dirty="0"/>
              <a:t> (</a:t>
            </a:r>
            <a:r>
              <a:rPr lang="ru-RU" dirty="0" err="1"/>
              <a:t>круглосуточно,без</a:t>
            </a:r>
            <a:r>
              <a:rPr lang="ru-RU" dirty="0"/>
              <a:t> праздников и выходных, анонимно) — телефон доверия городского консультативно-диагностического Центра для детей «</a:t>
            </a:r>
            <a:r>
              <a:rPr lang="ru-RU" dirty="0" err="1"/>
              <a:t>Ювента</a:t>
            </a:r>
            <a:r>
              <a:rPr lang="ru-RU" dirty="0"/>
              <a:t>».</a:t>
            </a:r>
          </a:p>
          <a:p>
            <a:r>
              <a:rPr lang="ru-RU" b="1" dirty="0"/>
              <a:t>(812) 708-40-41</a:t>
            </a:r>
            <a:r>
              <a:rPr lang="ru-RU" dirty="0"/>
              <a:t> - (круглосуточно) - </a:t>
            </a:r>
            <a:r>
              <a:rPr lang="ru-RU" b="1" dirty="0"/>
              <a:t>Телефон экстренной психологической помощи для детей и взрослых. </a:t>
            </a:r>
            <a:r>
              <a:rPr lang="ru-RU" dirty="0"/>
              <a:t>Телефон работает круглосуточно в режиме двух каналов, его работу обеспечивают консультанты, имеющие специальную подготовку.</a:t>
            </a:r>
          </a:p>
          <a:p>
            <a:r>
              <a:rPr lang="ru-RU" b="1" dirty="0"/>
              <a:t>(812) 322-94-07 </a:t>
            </a:r>
            <a:r>
              <a:rPr lang="ru-RU" dirty="0"/>
              <a:t>- е</a:t>
            </a:r>
            <a:r>
              <a:rPr lang="ru-RU" b="1" dirty="0"/>
              <a:t>жедневно с 10.00 до 20.00 - Кризисная Служба, телефон доверия "Душевный разговор". П</a:t>
            </a:r>
            <a:r>
              <a:rPr lang="ru-RU" dirty="0"/>
              <a:t>омощь в ситуациях психологических кризисов. Служба предоставляет возможность анонимной телефонной беседы с квалифицированным психологом.</a:t>
            </a:r>
          </a:p>
          <a:p>
            <a:r>
              <a:rPr lang="ru-RU" b="1" dirty="0"/>
              <a:t>8-800-25-000-15</a:t>
            </a:r>
            <a:r>
              <a:rPr lang="ru-RU" dirty="0"/>
              <a:t>  -  по будням, с 9:00 до 18:00,  обеденный перерыв с 13:00 до 14:00 — </a:t>
            </a:r>
            <a:r>
              <a:rPr lang="ru-RU" b="1" dirty="0"/>
              <a:t>Линия помощи «Дети онлайн» </a:t>
            </a:r>
            <a:r>
              <a:rPr lang="ru-RU" dirty="0"/>
              <a:t>(любые виды помощи и консультаций для детей, которые столкнулись с опасностью или негативной ситуацией во время пользования Интернетом или мобильной связью: виртуальное преследование, домогательство, грубость, шантаж, мошенничество). </a:t>
            </a:r>
          </a:p>
          <a:p>
            <a:r>
              <a:rPr lang="ru-RU" b="1" dirty="0"/>
              <a:t>Телефоны «Доверия» детям и подросткам: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531-35-40</a:t>
            </a:r>
            <a:r>
              <a:rPr lang="ru-RU" dirty="0"/>
              <a:t>, экстренная психологическая помощь</a:t>
            </a:r>
            <a:r>
              <a:rPr lang="ru-RU" dirty="0" smtClean="0"/>
              <a:t>;</a:t>
            </a:r>
          </a:p>
          <a:p>
            <a:r>
              <a:rPr lang="ru-RU" b="1" dirty="0"/>
              <a:t>Психологические центры для детей и подростков: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1. Центр кризисной помощи детям (психиатрическая, психотерапевтическая,</a:t>
            </a:r>
          </a:p>
          <a:p>
            <a:pPr marL="114300" indent="0">
              <a:buNone/>
            </a:pPr>
            <a:r>
              <a:rPr lang="ru-RU" dirty="0"/>
              <a:t>психологическая помощь) на ул. Чапыгина, д. 13 - 234-34-00.</a:t>
            </a:r>
          </a:p>
          <a:p>
            <a:pPr marL="114300" indent="0">
              <a:buNone/>
            </a:pPr>
            <a:r>
              <a:rPr lang="ru-RU" dirty="0"/>
              <a:t>2. Детский кризисный центр на ул. Гастелло, д. 15 - 371-61-10, 371-61-13,</a:t>
            </a:r>
          </a:p>
          <a:p>
            <a:pPr marL="114300" indent="0">
              <a:buNone/>
            </a:pPr>
            <a:r>
              <a:rPr lang="ru-RU" dirty="0"/>
              <a:t>www.besprizornik.spb.ru. e-</a:t>
            </a:r>
            <a:r>
              <a:rPr lang="ru-RU" dirty="0" err="1"/>
              <a:t>mail</a:t>
            </a:r>
            <a:r>
              <a:rPr lang="ru-RU" dirty="0"/>
              <a:t>: chcc@mail.ru.</a:t>
            </a:r>
          </a:p>
          <a:p>
            <a:pPr marL="114300" indent="0">
              <a:buNone/>
            </a:pPr>
            <a:r>
              <a:rPr lang="ru-RU" dirty="0"/>
              <a:t>3. Кризисный центр - приют «Ребенок в опасности»:387-64-53, 387-24-80,</a:t>
            </a:r>
          </a:p>
          <a:p>
            <a:pPr marL="114300" indent="0">
              <a:buNone/>
            </a:pPr>
            <a:r>
              <a:rPr lang="ru-RU" dirty="0"/>
              <a:t>ул. Решетникова, д.9.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690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суицида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4006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u="sng" dirty="0"/>
              <a:t>Проблемы и конфликты в семье.</a:t>
            </a:r>
            <a:r>
              <a:rPr lang="ru-RU" dirty="0"/>
              <a:t> Часто у детей в разводящихся семьях появляется чувство, что родители расстаются по их вине(не слушался, плохо учился).</a:t>
            </a:r>
          </a:p>
          <a:p>
            <a:pPr lvl="0"/>
            <a:r>
              <a:rPr lang="ru-RU" u="sng" dirty="0"/>
              <a:t>Слишком жесткое воспитание</a:t>
            </a:r>
            <a:r>
              <a:rPr lang="ru-RU" dirty="0"/>
              <a:t> в виде морализаторства, очень строгого контроля и запретов, лишающих свободы личного выбора (запрет на друзей, любимые занятия, игры, предпочитаемую одежду).</a:t>
            </a:r>
          </a:p>
          <a:p>
            <a:pPr lvl="0"/>
            <a:r>
              <a:rPr lang="ru-RU" u="sng" dirty="0"/>
              <a:t>Конфликты с друзьями, проблемы в  школе.</a:t>
            </a:r>
            <a:r>
              <a:rPr lang="ru-RU" dirty="0"/>
              <a:t> Ребенок – изгой в школе. Чувство мести и бессильной злобы могут способствовать суициду.</a:t>
            </a:r>
          </a:p>
          <a:p>
            <a:pPr lvl="0"/>
            <a:r>
              <a:rPr lang="ru-RU" u="sng" dirty="0"/>
              <a:t>Несчастная любовь, одиночество.</a:t>
            </a:r>
            <a:endParaRPr lang="ru-RU" dirty="0"/>
          </a:p>
          <a:p>
            <a:pPr lvl="0"/>
            <a:r>
              <a:rPr lang="ru-RU" u="sng" dirty="0"/>
              <a:t>Страх перед будущим.</a:t>
            </a:r>
            <a:endParaRPr lang="ru-RU" dirty="0"/>
          </a:p>
          <a:p>
            <a:pPr lvl="0"/>
            <a:r>
              <a:rPr lang="ru-RU" u="sng" dirty="0"/>
              <a:t>Потеря смысла жизни.</a:t>
            </a:r>
            <a:endParaRPr lang="ru-RU" dirty="0"/>
          </a:p>
          <a:p>
            <a:pPr lvl="0"/>
            <a:r>
              <a:rPr lang="ru-RU" u="sng" dirty="0"/>
              <a:t>Подражание кумирам.</a:t>
            </a:r>
            <a:r>
              <a:rPr lang="ru-RU" dirty="0"/>
              <a:t>  </a:t>
            </a:r>
            <a:endParaRPr lang="ru-RU" dirty="0" smtClean="0"/>
          </a:p>
          <a:p>
            <a:pPr lvl="0"/>
            <a:r>
              <a:rPr lang="ru-RU" u="sng" dirty="0" smtClean="0"/>
              <a:t>Высокие </a:t>
            </a:r>
            <a:r>
              <a:rPr lang="ru-RU" u="sng" dirty="0"/>
              <a:t>ожидания, повышенные притязания к успехам ребенка, критика и наказание со стороны родителей. </a:t>
            </a:r>
            <a:endParaRPr lang="ru-RU" u="sng" dirty="0" smtClean="0"/>
          </a:p>
          <a:p>
            <a:pPr lvl="0"/>
            <a:r>
              <a:rPr lang="ru-RU" u="sng" dirty="0" smtClean="0"/>
              <a:t>Прессинг </a:t>
            </a:r>
            <a:r>
              <a:rPr lang="ru-RU" u="sng" dirty="0"/>
              <a:t>успеха.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3772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864096"/>
          </a:xfrm>
        </p:spPr>
        <p:txBody>
          <a:bodyPr/>
          <a:lstStyle/>
          <a:p>
            <a:pPr algn="ctr"/>
            <a:r>
              <a:rPr lang="ru-RU" dirty="0" smtClean="0"/>
              <a:t>Признаки суицида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7992888" cy="549208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80 % задумавших совершить самоубийство детей предварительно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дают знать о своих намерениях окружающим.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Способы сообщения могут быть завуалированы, и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чрезвычайно необходимо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их 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понять!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Словесные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признаки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Часто говорит о своем душевном   состоянии,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о своей никчемности, беспомощности, о своем безнадежном положении.</a:t>
            </a:r>
          </a:p>
          <a:p>
            <a:pPr lvl="0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Шутит на тему самоубийства.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Проявляет нездоровую заинтересованность вопросами смерти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Упоминает об эпизодах суицидов в фильмах и романах.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7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 fontScale="85000" lnSpcReduction="10000"/>
          </a:bodyPr>
          <a:lstStyle/>
          <a:p>
            <a:pPr marL="11430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Поведенческие признаки.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Раздача ценных вещей.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Люди, собирающиеся уйти из жизни, часто раздают вещи, которые очень многое для них значат. Подросток может начать раздавать свои любимые компакт-диски, видеокассеты, плакаты. Это должно насторожить окружающих, особенно, если это преподносится со словами: «Мне эта вещь больше уже не понадобится» или «Я хочу, чтобы у тебя что-то осталось от меня на память».</a:t>
            </a:r>
          </a:p>
          <a:p>
            <a:pPr lvl="0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Приведение дел в порядок.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Поспешат расплатиться с долгами, сядут за письмо, на которое должны были ответить давным-давно, или же захотят вернуть вещь, взятую у приятеля, вымыть пол в комнате, разобрать ящики письменного стола. Во всех этих поступках нет ничего подозрительного; напротив, сам по себе каждый из них совершенно нормален и закономерен. Однако в сочетании с другими «предупреждающими знаками» такая вдруг возникшая тяга к порядку может означать, что подросток  долго задерживаться в этом мире не собирается.</a:t>
            </a:r>
          </a:p>
          <a:p>
            <a:pPr lvl="0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Прощание.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Демонстрируют радикальные  перемены.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Вдруг начинают вести себя непривычно.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10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Ситуационные признаки.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Социально изолирован.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Живет в нестабильном состоянии.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Ощущает себя жертвой насилия.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Перенес тяжелую потерю.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0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2714625" y="428625"/>
            <a:ext cx="3240088" cy="10795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492500" y="765175"/>
            <a:ext cx="1793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  <a:latin typeface="Georgia" pitchFamily="18" charset="0"/>
              </a:rPr>
              <a:t>Суицид</a:t>
            </a: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 rot="2100509">
            <a:off x="2051050" y="1636713"/>
            <a:ext cx="274638" cy="2016125"/>
          </a:xfrm>
          <a:prstGeom prst="downArrow">
            <a:avLst>
              <a:gd name="adj1" fmla="val 50000"/>
              <a:gd name="adj2" fmla="val 32423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4357688" y="1714500"/>
            <a:ext cx="285750" cy="1714500"/>
          </a:xfrm>
          <a:prstGeom prst="downArrow">
            <a:avLst>
              <a:gd name="adj1" fmla="val 50000"/>
              <a:gd name="adj2" fmla="val 2761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174" name="AutoShape 8"/>
          <p:cNvSpPr>
            <a:spLocks noChangeArrowheads="1"/>
          </p:cNvSpPr>
          <p:nvPr/>
        </p:nvSpPr>
        <p:spPr bwMode="auto">
          <a:xfrm rot="-1788163">
            <a:off x="6364288" y="1579563"/>
            <a:ext cx="222250" cy="1947862"/>
          </a:xfrm>
          <a:prstGeom prst="downArrow">
            <a:avLst>
              <a:gd name="adj1" fmla="val 65750"/>
              <a:gd name="adj2" fmla="val 2905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142875" y="3571875"/>
            <a:ext cx="2160588" cy="18002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176" name="Oval 10"/>
          <p:cNvSpPr>
            <a:spLocks noChangeArrowheads="1"/>
          </p:cNvSpPr>
          <p:nvPr/>
        </p:nvSpPr>
        <p:spPr bwMode="auto">
          <a:xfrm>
            <a:off x="3492500" y="3500438"/>
            <a:ext cx="2159000" cy="1944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177" name="Oval 11"/>
          <p:cNvSpPr>
            <a:spLocks noChangeArrowheads="1"/>
          </p:cNvSpPr>
          <p:nvPr/>
        </p:nvSpPr>
        <p:spPr bwMode="auto">
          <a:xfrm>
            <a:off x="6715125" y="3571875"/>
            <a:ext cx="2160588" cy="18716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178" name="Text Box 12"/>
          <p:cNvSpPr txBox="1">
            <a:spLocks noChangeArrowheads="1"/>
          </p:cNvSpPr>
          <p:nvPr/>
        </p:nvSpPr>
        <p:spPr bwMode="auto">
          <a:xfrm>
            <a:off x="179388" y="4076700"/>
            <a:ext cx="2178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Истинный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3492500" y="4149725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Скрытый</a:t>
            </a:r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6156325" y="3963987"/>
            <a:ext cx="29876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  <a:latin typeface="Georgia" pitchFamily="18" charset="0"/>
              </a:rPr>
              <a:t>    </a:t>
            </a:r>
            <a:r>
              <a:rPr lang="ru-RU" sz="2400" b="1" dirty="0" err="1">
                <a:solidFill>
                  <a:srgbClr val="0000FF"/>
                </a:solidFill>
                <a:latin typeface="Georgia" pitchFamily="18" charset="0"/>
              </a:rPr>
              <a:t>Демонстра</a:t>
            </a:r>
            <a:endParaRPr lang="ru-RU" sz="2400" b="1" dirty="0">
              <a:solidFill>
                <a:srgbClr val="0000FF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  <a:latin typeface="Georgia" pitchFamily="18" charset="0"/>
              </a:rPr>
              <a:t>     </a:t>
            </a:r>
            <a:r>
              <a:rPr lang="ru-RU" sz="2400" b="1" dirty="0" err="1">
                <a:solidFill>
                  <a:srgbClr val="0000FF"/>
                </a:solidFill>
                <a:latin typeface="Georgia" pitchFamily="18" charset="0"/>
              </a:rPr>
              <a:t>тивный</a:t>
            </a:r>
            <a:endParaRPr lang="ru-RU" sz="2400" b="1" dirty="0">
              <a:solidFill>
                <a:srgbClr val="0000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7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  <a:latin typeface="Georgia" pitchFamily="18" charset="0"/>
              </a:rPr>
              <a:t>Истинный суицид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28750"/>
            <a:ext cx="7849567" cy="52403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Georgia" pitchFamily="18" charset="0"/>
              </a:rPr>
              <a:t>    Никогда не бывает спонтанным.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latin typeface="Georgia" pitchFamily="18" charset="0"/>
              </a:rPr>
              <a:t>    Такому суициду всегда предшествуют угнетенное настроение, депрессивное состояние или просто мысли об уходе из жизни. Причем окружающие, даже самые близкие люди, нередко такого состояния человека не замечают. </a:t>
            </a:r>
          </a:p>
        </p:txBody>
      </p:sp>
    </p:spTree>
    <p:extLst>
      <p:ext uri="{BB962C8B-B14F-4D97-AF65-F5344CB8AC3E}">
        <p14:creationId xmlns:p14="http://schemas.microsoft.com/office/powerpoint/2010/main" xmlns="" val="27728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  <a:latin typeface="Georgia" pitchFamily="18" charset="0"/>
              </a:rPr>
              <a:t>Скрытый суицид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7705551" cy="55451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 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    Это </a:t>
            </a:r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завуалированное самоубийство.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    Человек погибает от внешних сил, по большей части им же спровоцированных. Например,  рискованная езда на автомобиле,  занятия экстремальными видами спорта и даже алкогольная или наркотическая зависимость…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Georgia" pitchFamily="18" charset="0"/>
              </a:rPr>
              <a:t>    И сколько угодно можно твердить человеку о том, что все это опасно для жизни, как правило, именно этой опасности они жаждут.</a:t>
            </a:r>
          </a:p>
        </p:txBody>
      </p:sp>
    </p:spTree>
    <p:extLst>
      <p:ext uri="{BB962C8B-B14F-4D97-AF65-F5344CB8AC3E}">
        <p14:creationId xmlns:p14="http://schemas.microsoft.com/office/powerpoint/2010/main" xmlns="" val="32867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284</TotalTime>
  <Words>451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Соседство</vt:lpstr>
      <vt:lpstr>«Профилактика суицидального риска среди несовершеннолетних»</vt:lpstr>
      <vt:lpstr>Чаще подвержены: </vt:lpstr>
      <vt:lpstr>Причины суицида</vt:lpstr>
      <vt:lpstr>Признаки суицида</vt:lpstr>
      <vt:lpstr>Слайд 5</vt:lpstr>
      <vt:lpstr>Слайд 6</vt:lpstr>
      <vt:lpstr>Слайд 7</vt:lpstr>
      <vt:lpstr>Истинный суицид</vt:lpstr>
      <vt:lpstr>Скрытый суицид</vt:lpstr>
      <vt:lpstr>Демонстративный суицид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планировании работы на 2016-2017 учебный год»</dc:title>
  <dc:creator>KAB-1</dc:creator>
  <cp:lastModifiedBy>Lidia</cp:lastModifiedBy>
  <cp:revision>33</cp:revision>
  <dcterms:modified xsi:type="dcterms:W3CDTF">2021-04-29T07:57:27Z</dcterms:modified>
</cp:coreProperties>
</file>