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82" r:id="rId3"/>
    <p:sldId id="284" r:id="rId4"/>
    <p:sldId id="285" r:id="rId5"/>
    <p:sldId id="286" r:id="rId6"/>
    <p:sldId id="290" r:id="rId7"/>
    <p:sldId id="293" r:id="rId8"/>
    <p:sldId id="291" r:id="rId9"/>
    <p:sldId id="292" r:id="rId10"/>
    <p:sldId id="274" r:id="rId11"/>
    <p:sldId id="270" r:id="rId12"/>
    <p:sldId id="268" r:id="rId13"/>
    <p:sldId id="269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87" r:id="rId22"/>
    <p:sldId id="264" r:id="rId23"/>
    <p:sldId id="265" r:id="rId24"/>
    <p:sldId id="266" r:id="rId25"/>
    <p:sldId id="275" r:id="rId26"/>
    <p:sldId id="272" r:id="rId27"/>
    <p:sldId id="297" r:id="rId28"/>
    <p:sldId id="277" r:id="rId29"/>
    <p:sldId id="278" r:id="rId30"/>
    <p:sldId id="295" r:id="rId31"/>
    <p:sldId id="279" r:id="rId32"/>
    <p:sldId id="280" r:id="rId33"/>
    <p:sldId id="299" r:id="rId34"/>
    <p:sldId id="300" r:id="rId35"/>
    <p:sldId id="281" r:id="rId36"/>
    <p:sldId id="27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80" d="100"/>
          <a:sy n="80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8CDE2-C807-4850-B75E-F24CB038919B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A436E-782B-4AF4-9927-3132E68929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A436E-782B-4AF4-9927-3132E68929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76D0-D23D-4E42-B4F1-B1466F628707}" type="datetimeFigureOut">
              <a:rPr lang="ru-RU" smtClean="0"/>
              <a:pPr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B3B9-E5E2-4F23-A8AD-61378AABC0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commons.wikimedia.org/wiki/File:Plutalova2.jpg?uselang=ru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3_%D0%B3%D0%BE%D0%B4" TargetMode="External"/><Relationship Id="rId2" Type="http://schemas.openxmlformats.org/officeDocument/2006/relationships/hyperlink" Target="https://ru.wikipedia.org/wiki/191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u.wikipedia.org/wiki/1913_%D0%B3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88640"/>
            <a:ext cx="6480720" cy="2232248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t"/>
          <a:lstStyle/>
          <a:p>
            <a:pPr algn="r"/>
            <a:r>
              <a:rPr lang="ru-RU" b="1" dirty="0" smtClean="0"/>
              <a:t>Математическая игра: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решение задач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Перельмана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4896544" cy="2016224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Автор: Плехова Л.М.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ГБОУ Центр образования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№ 80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Санкт-Петербург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2023уч.год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fiction-books.ru/img/10172019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08920" y="4509120"/>
            <a:ext cx="1152128" cy="36004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Рисунок 4" descr="http://svistanet.com/wp-content/uploads/2014/12/cvety-lotosa-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3528392" cy="280831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Я. И. Перельман - Занимательная геометрия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708920"/>
            <a:ext cx="3456384" cy="396044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s://pda.litres.ru/static/bookimages/16/21/17/16211792.bin.dir/16211792.cover_max1500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448776">
            <a:off x="6027287" y="360786"/>
            <a:ext cx="2463732" cy="32717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" name="Рисунок 10" descr="https://ds02.infourok.ru/uploads/ex/0809/000069b0-12c53f48/img18.jpg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 rot="20009297">
            <a:off x="1980263" y="1001200"/>
            <a:ext cx="5313336" cy="35125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</p:pic>
      <p:pic>
        <p:nvPicPr>
          <p:cNvPr id="1026" name="Picture 2" descr="http://books2.bikstart.ru/upload/iblock/83b/83bd5c316e42ac78101b245c397594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2268">
            <a:off x="713623" y="287117"/>
            <a:ext cx="2411441" cy="340155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https://mmedia.ozone.ru/multimedia/10205625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22405">
            <a:off x="5918067" y="3124768"/>
            <a:ext cx="2208383" cy="3206312"/>
          </a:xfrm>
          <a:prstGeom prst="rect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http://buklit.ru/covers/953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38970">
            <a:off x="444432" y="3485707"/>
            <a:ext cx="2195081" cy="309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fiction-books.ru/img/101720199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77055">
            <a:off x="3378134" y="3823998"/>
            <a:ext cx="2119098" cy="277613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872" cy="2232248"/>
          </a:xfrm>
          <a:ln w="571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ru-RU" sz="4000" b="1" dirty="0" smtClean="0"/>
              <a:t>Решая занимательные задачи, научишься логически рассуждать и нестандартно мыслить!</a:t>
            </a:r>
            <a:endParaRPr lang="ru-RU" sz="4000" b="1" dirty="0"/>
          </a:p>
        </p:txBody>
      </p:sp>
      <p:pic>
        <p:nvPicPr>
          <p:cNvPr id="4" name="Содержимое 3" descr="http://img.yakaboo.ua/media/catalog/product/cache/1/image/234c7c011ba026e66d29567e1be1d1f7/4/5/458015_980670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791355">
            <a:off x="6245732" y="3084000"/>
            <a:ext cx="2413175" cy="335429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 descr="https://mmedia.ozone.ru/multimedia/10153315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78473">
            <a:off x="3995967" y="2169276"/>
            <a:ext cx="2304193" cy="295149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Рисунок 5" descr="http://ozon-st.cdn.ngenix.net/multimedia/10095666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0078">
            <a:off x="420594" y="1749633"/>
            <a:ext cx="2415622" cy="3346831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7" name="Рисунок 6" descr="http://www.vasha-kniga.com/images/products/978-5-9524-5180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04033">
            <a:off x="2314864" y="3451782"/>
            <a:ext cx="2347553" cy="297539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Задача.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rgbClr val="7030A0"/>
                </a:solidFill>
              </a:rPr>
              <a:t>Какое наименьшее </a:t>
            </a: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целое </a:t>
            </a:r>
            <a:r>
              <a:rPr lang="ru-RU" sz="6000" b="1" dirty="0">
                <a:solidFill>
                  <a:srgbClr val="7030A0"/>
                </a:solidFill>
              </a:rPr>
              <a:t>положительное число </a:t>
            </a: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вы </a:t>
            </a:r>
            <a:r>
              <a:rPr lang="ru-RU" sz="6000" b="1" dirty="0">
                <a:solidFill>
                  <a:srgbClr val="7030A0"/>
                </a:solidFill>
              </a:rPr>
              <a:t>можете написать </a:t>
            </a:r>
            <a:r>
              <a:rPr lang="ru-RU" sz="6000" b="1" dirty="0" smtClean="0">
                <a:solidFill>
                  <a:srgbClr val="7030A0"/>
                </a:solidFill>
              </a:rPr>
              <a:t/>
            </a:r>
            <a:br>
              <a:rPr lang="ru-RU" sz="6000" b="1" dirty="0" smtClean="0">
                <a:solidFill>
                  <a:srgbClr val="7030A0"/>
                </a:solidFill>
              </a:rPr>
            </a:br>
            <a:r>
              <a:rPr lang="ru-RU" sz="6000" b="1" dirty="0" smtClean="0">
                <a:solidFill>
                  <a:srgbClr val="7030A0"/>
                </a:solidFill>
              </a:rPr>
              <a:t>двумя </a:t>
            </a:r>
            <a:r>
              <a:rPr lang="ru-RU" sz="6000" b="1" dirty="0">
                <a:solidFill>
                  <a:srgbClr val="7030A0"/>
                </a:solidFill>
              </a:rPr>
              <a:t>цифрами?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93022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Наименьшее </a:t>
            </a:r>
            <a:r>
              <a:rPr lang="ru-RU" dirty="0"/>
              <a:t>целое </a:t>
            </a:r>
            <a:r>
              <a:rPr lang="ru-RU" dirty="0" smtClean="0"/>
              <a:t>число - это </a:t>
            </a:r>
            <a:r>
              <a:rPr lang="ru-RU" dirty="0"/>
              <a:t>не 10</a:t>
            </a:r>
            <a:r>
              <a:rPr lang="ru-RU" dirty="0" smtClean="0"/>
              <a:t>, </a:t>
            </a:r>
            <a:r>
              <a:rPr lang="ru-RU" dirty="0"/>
              <a:t>а единица, выраженная любым из следующих способов: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176464"/>
          </a:xfrm>
          <a:ln w="5715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8600" b="1" dirty="0" smtClean="0"/>
              <a:t>1</a:t>
            </a:r>
            <a:r>
              <a:rPr lang="ru-RU" sz="7100" b="1" dirty="0" smtClean="0"/>
              <a:t> </a:t>
            </a:r>
            <a:r>
              <a:rPr lang="ru-RU" sz="7100" b="1" dirty="0"/>
              <a:t>= 1/1 = 2/2 = ... = </a:t>
            </a:r>
            <a:r>
              <a:rPr lang="ru-RU" sz="7100" b="1" dirty="0" smtClean="0"/>
              <a:t>9/9</a:t>
            </a:r>
            <a:br>
              <a:rPr lang="ru-RU" sz="7100" b="1" dirty="0" smtClean="0"/>
            </a:br>
            <a:r>
              <a:rPr lang="ru-RU" sz="7100" b="1" dirty="0" smtClean="0"/>
              <a:t>  = </a:t>
            </a:r>
            <a:r>
              <a:rPr lang="ru-RU" sz="7100" b="1" dirty="0"/>
              <a:t>2 – 1 = 3 – 2 = ... </a:t>
            </a:r>
            <a:r>
              <a:rPr lang="ru-RU" sz="7100" b="1" dirty="0" smtClean="0"/>
              <a:t/>
            </a:r>
            <a:br>
              <a:rPr lang="ru-RU" sz="7100" b="1" dirty="0" smtClean="0"/>
            </a:br>
            <a:r>
              <a:rPr lang="ru-RU" sz="7100" b="1" dirty="0" smtClean="0"/>
              <a:t>  = </a:t>
            </a:r>
            <a:r>
              <a:rPr lang="ru-RU" sz="7100" b="1" dirty="0"/>
              <a:t>9 – 8 </a:t>
            </a:r>
            <a:r>
              <a:rPr lang="ru-RU" sz="7100" b="1" dirty="0" smtClean="0"/>
              <a:t/>
            </a:r>
            <a:br>
              <a:rPr lang="ru-RU" sz="7100" b="1" dirty="0" smtClean="0"/>
            </a:br>
            <a:r>
              <a:rPr lang="ru-RU" sz="7100" b="1" dirty="0" smtClean="0"/>
              <a:t>  = </a:t>
            </a:r>
            <a:r>
              <a:rPr lang="ru-RU" sz="7100" b="1" dirty="0"/>
              <a:t>1</a:t>
            </a:r>
            <a:r>
              <a:rPr lang="ru-RU" sz="7100" b="1" baseline="30000" dirty="0"/>
              <a:t>0</a:t>
            </a:r>
            <a:r>
              <a:rPr lang="ru-RU" sz="7100" b="1" dirty="0"/>
              <a:t> = 2</a:t>
            </a:r>
            <a:r>
              <a:rPr lang="ru-RU" sz="7100" b="1" baseline="30000" dirty="0"/>
              <a:t>0</a:t>
            </a:r>
            <a:r>
              <a:rPr lang="ru-RU" sz="7100" b="1" dirty="0"/>
              <a:t> = ... = 9</a:t>
            </a:r>
            <a:r>
              <a:rPr lang="ru-RU" sz="7100" b="1" baseline="30000" dirty="0"/>
              <a:t>0</a:t>
            </a:r>
            <a:r>
              <a:rPr lang="ru-RU" sz="7100" b="1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650306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Задача: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переложить одну спичку так, чтобы получилось верное равенство:</a:t>
            </a:r>
          </a:p>
        </p:txBody>
      </p:sp>
      <p:pic>
        <p:nvPicPr>
          <p:cNvPr id="4" name="Содержимое 3" descr="http://math.all-tests.ru/sites/math.all-tests.ru/files/images/468-proble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8712968" cy="2952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Решение: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math.all-tests.ru/sites/math.all-tests.ru/files/images/468-resolve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8712968" cy="3312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Загадка (шутка):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      Где 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есть реки, 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но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 нет воды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есть города, 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но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 нет зданий 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есть 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леса, 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но</a:t>
            </a:r>
            <a:r>
              <a:rPr lang="ru-RU" sz="6000" b="1" dirty="0">
                <a:solidFill>
                  <a:schemeClr val="accent4">
                    <a:lumMod val="75000"/>
                  </a:schemeClr>
                </a:solidFill>
              </a:rPr>
              <a:t> нет деревьев?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Подсказки: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Это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не физическое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местоположение.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2. 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Оно имеет горы, но вы легко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можете 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пройти по ним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 Города</a:t>
            </a:r>
            <a:r>
              <a:rPr lang="ru-RU" sz="4000" b="1" dirty="0">
                <a:solidFill>
                  <a:schemeClr val="accent4">
                    <a:lumMod val="50000"/>
                  </a:schemeClr>
                </a:solidFill>
              </a:rPr>
              <a:t>, леса, горы и реки являются существующими местами на планете Земля.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3034680" cy="1008112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Ответ: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5112568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anchor="b">
            <a:normAutofit/>
          </a:bodyPr>
          <a:lstStyle/>
          <a:p>
            <a:pPr algn="r">
              <a:lnSpc>
                <a:spcPct val="250000"/>
              </a:lnSpc>
              <a:buNone/>
            </a:pPr>
            <a:r>
              <a:rPr lang="ru-RU" sz="6000" b="1" dirty="0">
                <a:solidFill>
                  <a:srgbClr val="7030A0"/>
                </a:solidFill>
              </a:rPr>
              <a:t>Это карта.</a:t>
            </a:r>
          </a:p>
        </p:txBody>
      </p:sp>
      <p:pic>
        <p:nvPicPr>
          <p:cNvPr id="4" name="Рисунок 3" descr="http://img.encyc.yandex.net/illustrations/bse/pictures/02856/028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560840" cy="352839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2592288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Задача: </a:t>
            </a:r>
            <a:r>
              <a:rPr lang="ru-RU" sz="4000" b="1" dirty="0" smtClean="0">
                <a:solidFill>
                  <a:srgbClr val="002060"/>
                </a:solidFill>
              </a:rPr>
              <a:t>из</a:t>
            </a:r>
            <a:r>
              <a:rPr lang="ru-RU" sz="4000" b="1" dirty="0">
                <a:solidFill>
                  <a:srgbClr val="002060"/>
                </a:solidFill>
              </a:rPr>
              <a:t> семи спичек выложено </a:t>
            </a:r>
            <a:r>
              <a:rPr lang="ru-RU" sz="4000" b="1" dirty="0" smtClean="0">
                <a:solidFill>
                  <a:srgbClr val="002060"/>
                </a:solidFill>
              </a:rPr>
              <a:t>число  </a:t>
            </a:r>
            <a:r>
              <a:rPr lang="ru-RU" sz="4000" b="1" dirty="0">
                <a:solidFill>
                  <a:srgbClr val="002060"/>
                </a:solidFill>
              </a:rPr>
              <a:t> </a:t>
            </a:r>
            <a:r>
              <a:rPr lang="ru-RU" sz="5300" b="1" baseline="30000" dirty="0" smtClean="0">
                <a:solidFill>
                  <a:srgbClr val="002060"/>
                </a:solidFill>
              </a:rPr>
              <a:t>1</a:t>
            </a:r>
            <a:r>
              <a:rPr lang="ru-RU" sz="5300" b="1" dirty="0" smtClean="0">
                <a:solidFill>
                  <a:srgbClr val="002060"/>
                </a:solidFill>
              </a:rPr>
              <a:t>/</a:t>
            </a:r>
            <a:r>
              <a:rPr lang="ru-RU" sz="5300" b="1" baseline="-25000" dirty="0" smtClean="0">
                <a:solidFill>
                  <a:srgbClr val="002060"/>
                </a:solidFill>
              </a:rPr>
              <a:t>7</a:t>
            </a:r>
            <a:r>
              <a:rPr lang="ru-RU" sz="4000" b="1" baseline="-25000" dirty="0" smtClean="0">
                <a:solidFill>
                  <a:srgbClr val="002060"/>
                </a:solidFill>
              </a:rPr>
              <a:t>  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r>
              <a:rPr lang="ru-RU" sz="4000" b="1" dirty="0">
                <a:solidFill>
                  <a:srgbClr val="002060"/>
                </a:solidFill>
              </a:rPr>
              <a:t> Превратите эту дробь в число </a:t>
            </a:r>
            <a:r>
              <a:rPr lang="ru-RU" sz="5300" b="1" baseline="30000" dirty="0" smtClean="0">
                <a:solidFill>
                  <a:srgbClr val="002060"/>
                </a:solidFill>
              </a:rPr>
              <a:t>1</a:t>
            </a:r>
            <a:r>
              <a:rPr lang="ru-RU" sz="5300" b="1" dirty="0" smtClean="0">
                <a:solidFill>
                  <a:srgbClr val="002060"/>
                </a:solidFill>
              </a:rPr>
              <a:t>/</a:t>
            </a:r>
            <a:r>
              <a:rPr lang="ru-RU" sz="5300" b="1" baseline="-25000" dirty="0" smtClean="0">
                <a:solidFill>
                  <a:srgbClr val="002060"/>
                </a:solidFill>
              </a:rPr>
              <a:t>3   </a:t>
            </a:r>
            <a:r>
              <a:rPr lang="ru-RU" sz="4000" b="1" dirty="0" smtClean="0">
                <a:solidFill>
                  <a:srgbClr val="002060"/>
                </a:solidFill>
              </a:rPr>
              <a:t>, </a:t>
            </a:r>
            <a:r>
              <a:rPr lang="ru-RU" sz="4000" b="1" dirty="0">
                <a:solidFill>
                  <a:srgbClr val="002060"/>
                </a:solidFill>
              </a:rPr>
              <a:t>не прибавляя и не убавляя спичек.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math.all-tests.ru/sites/math.all-tests.ru/files/images/398-proble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904656" cy="3744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792088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anchor="ctr"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Яков Исидорович Перельман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s://airandspace.si.edu/webimages/previews/6638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1124744"/>
            <a:ext cx="4032448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1069441"/>
            <a:ext cx="4176464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4 декабря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20</a:t>
            </a:r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>22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исполнилось </a:t>
            </a:r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smtClean="0">
                <a:solidFill>
                  <a:schemeClr val="tx2">
                    <a:lumMod val="50000"/>
                  </a:schemeClr>
                </a:solidFill>
              </a:rPr>
              <a:t>140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лет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со дня рождения Я. И.Перельмана (1882-1942)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/>
              <a:t>Решение: 2/6 =1/3</a:t>
            </a:r>
            <a:endParaRPr lang="ru-RU" dirty="0"/>
          </a:p>
        </p:txBody>
      </p:sp>
      <p:pic>
        <p:nvPicPr>
          <p:cNvPr id="4" name="Содержимое 3" descr="http://math.all-tests.ru/sites/math.all-tests.ru/files/images/398-resolve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272808" cy="4824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up/datas/117583/005.jpg"/>
          <p:cNvPicPr/>
          <p:nvPr/>
        </p:nvPicPr>
        <p:blipFill>
          <a:blip r:embed="rId2" cstate="print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</a:blip>
          <a:srcRect l="17317" t="11752" b="14530"/>
          <a:stretch>
            <a:fillRect/>
          </a:stretch>
        </p:blipFill>
        <p:spPr bwMode="auto">
          <a:xfrm>
            <a:off x="467544" y="476672"/>
            <a:ext cx="8352928" cy="5328592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69160" y="5517232"/>
            <a:ext cx="4223320" cy="1008112"/>
          </a:xfrm>
        </p:spPr>
        <p:txBody>
          <a:bodyPr anchor="b">
            <a:normAutofit/>
          </a:bodyPr>
          <a:lstStyle/>
          <a:p>
            <a:pPr algn="r"/>
            <a:r>
              <a:rPr lang="ru-RU" sz="2800" b="1" dirty="0" smtClean="0"/>
              <a:t>Я.И.Перельман</a:t>
            </a:r>
            <a:endParaRPr lang="ru-RU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</a:rPr>
              <a:t>Задача: </a:t>
            </a:r>
            <a:r>
              <a:rPr lang="ru-RU" b="1" dirty="0" smtClean="0">
                <a:solidFill>
                  <a:srgbClr val="002060"/>
                </a:solidFill>
              </a:rPr>
              <a:t>сколько </a:t>
            </a:r>
            <a:r>
              <a:rPr lang="ru-RU" b="1" dirty="0">
                <a:solidFill>
                  <a:srgbClr val="002060"/>
                </a:solidFill>
              </a:rPr>
              <a:t>лет Пете?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7"/>
          </a:xfrm>
          <a:ln w="57150"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  </a:t>
            </a:r>
            <a:r>
              <a:rPr lang="ru-RU" sz="6000" b="1" dirty="0" smtClean="0">
                <a:solidFill>
                  <a:srgbClr val="7030A0"/>
                </a:solidFill>
              </a:rPr>
              <a:t>Петя </a:t>
            </a:r>
            <a:r>
              <a:rPr lang="ru-RU" sz="6000" b="1" dirty="0">
                <a:solidFill>
                  <a:srgbClr val="7030A0"/>
                </a:solidFill>
              </a:rPr>
              <a:t>утверждает, </a:t>
            </a:r>
            <a:r>
              <a:rPr lang="ru-RU" sz="6000" b="1" dirty="0" smtClean="0">
                <a:solidFill>
                  <a:srgbClr val="7030A0"/>
                </a:solidFill>
              </a:rPr>
              <a:t>что позавчера </a:t>
            </a:r>
            <a:r>
              <a:rPr lang="ru-RU" sz="6000" b="1" dirty="0">
                <a:solidFill>
                  <a:srgbClr val="7030A0"/>
                </a:solidFill>
              </a:rPr>
              <a:t>ему </a:t>
            </a:r>
            <a:r>
              <a:rPr lang="ru-RU" sz="6000" b="1" dirty="0" smtClean="0">
                <a:solidFill>
                  <a:srgbClr val="7030A0"/>
                </a:solidFill>
              </a:rPr>
              <a:t>было10лет</a:t>
            </a:r>
            <a:r>
              <a:rPr lang="ru-RU" sz="6000" b="1" dirty="0">
                <a:solidFill>
                  <a:srgbClr val="7030A0"/>
                </a:solidFill>
              </a:rPr>
              <a:t>, а в будущем году исполнится 13. Возможно ли это?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Решение: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/>
              <a:t>       Своё </a:t>
            </a:r>
            <a:r>
              <a:rPr lang="ru-RU" sz="4000" b="1" dirty="0"/>
              <a:t>заявление Петя делает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1-го </a:t>
            </a:r>
            <a:r>
              <a:rPr lang="ru-RU" sz="4000" b="1" dirty="0"/>
              <a:t>января, 31-го декабря у него был день рождения, и ему исполнилось 11 лет.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30-го </a:t>
            </a:r>
            <a:r>
              <a:rPr lang="ru-RU" sz="4000" b="1" dirty="0"/>
              <a:t>декабря (позавчера) ему было 10 лет, а на будущий год исполнится 13, поскольку в этом году ему исполнится 12.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up/datas/231754/018.jpg"/>
          <p:cNvPicPr/>
          <p:nvPr/>
        </p:nvPicPr>
        <p:blipFill>
          <a:blip r:embed="rId2" cstate="print"/>
          <a:srcRect l="9300" t="10903" b="3793"/>
          <a:stretch>
            <a:fillRect/>
          </a:stretch>
        </p:blipFill>
        <p:spPr bwMode="auto">
          <a:xfrm>
            <a:off x="251520" y="826568"/>
            <a:ext cx="8712968" cy="5842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68144" y="3573016"/>
            <a:ext cx="2952328" cy="3024336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mobilmusic.ru/mfile/27/3e/ec/1160222.jpg"/>
          <p:cNvPicPr/>
          <p:nvPr/>
        </p:nvPicPr>
        <p:blipFill>
          <a:blip r:embed="rId3" cstate="print"/>
          <a:srcRect t="6250" r="12879"/>
          <a:stretch>
            <a:fillRect/>
          </a:stretch>
        </p:blipFill>
        <p:spPr bwMode="auto">
          <a:xfrm>
            <a:off x="6012160" y="3717032"/>
            <a:ext cx="2736304" cy="2736304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Рисунок 5" descr="https://jili-bili.ru/files/labirint/big/15624801labhjrn12783483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62172">
            <a:off x="7369647" y="1464726"/>
            <a:ext cx="1430676" cy="20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лина лотоса"/>
          <p:cNvPicPr/>
          <p:nvPr/>
        </p:nvPicPr>
        <p:blipFill>
          <a:blip r:embed="rId2" cstate="print">
            <a:duotone>
              <a:prstClr val="black"/>
              <a:schemeClr val="bg2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tdata.ru/u25/photoE22A/20269396107-0/hug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114800" cy="1224136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anchor="t">
            <a:noAutofit/>
          </a:bodyPr>
          <a:lstStyle/>
          <a:p>
            <a:pPr algn="ctr"/>
            <a:r>
              <a:rPr lang="ru-RU" sz="2400" dirty="0" smtClean="0"/>
              <a:t>Адреса</a:t>
            </a:r>
            <a:br>
              <a:rPr lang="ru-RU" sz="2400" dirty="0" smtClean="0"/>
            </a:br>
            <a:r>
              <a:rPr lang="ru-RU" sz="2400" dirty="0" smtClean="0"/>
              <a:t> Я.И.Перельмана </a:t>
            </a:r>
            <a:br>
              <a:rPr lang="ru-RU" sz="2400" dirty="0" smtClean="0"/>
            </a:br>
            <a:r>
              <a:rPr lang="ru-RU" sz="2400" dirty="0" smtClean="0"/>
              <a:t>в Санкт-Петербурге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95736" y="4005064"/>
            <a:ext cx="6408712" cy="2592288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lvl="0"/>
            <a:r>
              <a:rPr lang="ru-RU" sz="2400" b="1" dirty="0" smtClean="0"/>
              <a:t>1909 - 1911 —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Поварской переулок, 10;</a:t>
            </a:r>
          </a:p>
          <a:p>
            <a:pPr lvl="0"/>
            <a:r>
              <a:rPr lang="ru-RU" sz="2400" b="1" dirty="0" smtClean="0"/>
              <a:t>1911 - 1912 —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Гончарная улица, 8;</a:t>
            </a:r>
          </a:p>
          <a:p>
            <a:pPr lvl="0"/>
            <a:r>
              <a:rPr lang="ru-RU" sz="2400" b="1" dirty="0" smtClean="0"/>
              <a:t>1912 - 1913 —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10-я Рождественская улица, 9;</a:t>
            </a:r>
          </a:p>
          <a:p>
            <a:pPr lvl="0"/>
            <a:r>
              <a:rPr lang="ru-RU" sz="2400" b="1" dirty="0" smtClean="0"/>
              <a:t>1913 -1914 —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8-я Рождественская улица, 47;</a:t>
            </a:r>
          </a:p>
          <a:p>
            <a:pPr lvl="0"/>
            <a:r>
              <a:rPr lang="ru-RU" sz="2400" b="1" dirty="0" smtClean="0"/>
              <a:t>1914 -1942 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улица Плуталова, 2.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https://upload.wikimedia.org/wikipedia/commons/thumb/7/76/Plutalova2.jpg/220px-Plutalova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104456" cy="3096344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9512" y="3429000"/>
            <a:ext cx="417646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Дом, где жил Я. Перельман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913"/>
            <a:ext cx="8533705" cy="2808287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66"/>
            </a:solidFill>
          </a:ln>
        </p:spPr>
        <p:txBody>
          <a:bodyPr anchor="t">
            <a:normAutofit fontScale="90000"/>
          </a:bodyPr>
          <a:lstStyle/>
          <a:p>
            <a:pPr defTabSz="542925">
              <a:tabLst>
                <a:tab pos="542925" algn="l"/>
              </a:tabLst>
            </a:pPr>
            <a:r>
              <a:rPr lang="ru-RU" b="1" dirty="0" smtClean="0">
                <a:solidFill>
                  <a:srgbClr val="FF0066"/>
                </a:solidFill>
              </a:rPr>
              <a:t>            Задача: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66"/>
                </a:solidFill>
              </a:rPr>
              <a:t>девять точек</a:t>
            </a:r>
            <a:r>
              <a:rPr lang="ru-RU" dirty="0" smtClean="0">
                <a:solidFill>
                  <a:srgbClr val="FF0066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800" b="1" dirty="0" smtClean="0"/>
              <a:t>Девять точек расположены в виде квадрата по три в каждом вертикальном и горизонтальном ряду. Не отрывая карандаша от бумаги, изобразите четырёхзвенную ломаную, </a:t>
            </a:r>
            <a:br>
              <a:rPr lang="ru-RU" sz="2800" b="1" dirty="0" smtClean="0"/>
            </a:br>
            <a:r>
              <a:rPr lang="ru-RU" sz="2800" b="1" dirty="0" smtClean="0"/>
              <a:t>проходящую через все точки: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math.all-tests.ru/sites/math.all-tests.ru/files/images/243-problem.png"/>
          <p:cNvPicPr/>
          <p:nvPr/>
        </p:nvPicPr>
        <p:blipFill>
          <a:blip r:embed="rId2" cstate="print">
            <a:duotone>
              <a:prstClr val="black"/>
              <a:srgbClr val="CCCCFF">
                <a:tint val="45000"/>
                <a:satMod val="400000"/>
              </a:srgbClr>
            </a:duotone>
            <a:lum bright="10000" contrast="10000"/>
          </a:blip>
          <a:srcRect l="6250" t="4600" r="4167" b="6383"/>
          <a:stretch>
            <a:fillRect/>
          </a:stretch>
        </p:blipFill>
        <p:spPr bwMode="auto">
          <a:xfrm>
            <a:off x="3131840" y="3573016"/>
            <a:ext cx="2952328" cy="27363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Решение: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math.all-tests.ru/sites/math.all-tests.ru/files/images/243-resol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412776"/>
            <a:ext cx="5184573" cy="5184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102f/0005f016-9412dd12/img6.jpg"/>
          <p:cNvPicPr/>
          <p:nvPr/>
        </p:nvPicPr>
        <p:blipFill>
          <a:blip r:embed="rId2" cstate="print"/>
          <a:srcRect l="7215" t="21368" r="10048" b="20464"/>
          <a:stretch>
            <a:fillRect/>
          </a:stretch>
        </p:blipFill>
        <p:spPr bwMode="auto">
          <a:xfrm>
            <a:off x="323528" y="260648"/>
            <a:ext cx="5184576" cy="4032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6016" y="3933056"/>
            <a:ext cx="4104456" cy="2437676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cap="small" baseline="-25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</a:t>
            </a:r>
            <a:r>
              <a:rPr lang="ru-RU" sz="2800" b="1" cap="small" baseline="-25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СЕНТЯБРЕ 1883 ГОДА СКОНЧАЛСЯ ОТЕЦ ЯКОВА, и ВСЕ ТЯГОТЫ ВОСПИТАНИЯ ДЕТЕЙ ЛЕГЛИ НА ПЛЕЧИ МАТЕРИ.</a:t>
            </a:r>
            <a:br>
              <a:rPr lang="ru-RU" sz="2800" b="1" cap="small" baseline="-25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endParaRPr lang="ru-RU" sz="2800" b="1" cap="small" baseline="-25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" name="Рисунок 8" descr="http://images.myshared.ru/19/1225541/slide_3.jpg"/>
          <p:cNvPicPr/>
          <p:nvPr/>
        </p:nvPicPr>
        <p:blipFill>
          <a:blip r:embed="rId3" cstate="print"/>
          <a:srcRect l="44735" t="5983" r="12293" b="57479"/>
          <a:stretch>
            <a:fillRect/>
          </a:stretch>
        </p:blipFill>
        <p:spPr bwMode="auto">
          <a:xfrm>
            <a:off x="5652120" y="260648"/>
            <a:ext cx="3200772" cy="33843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717032"/>
            <a:ext cx="7139136" cy="2736304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ru-RU" sz="2500" dirty="0" smtClean="0"/>
              <a:t>После чего оно применялось </a:t>
            </a:r>
            <a:r>
              <a:rPr lang="ru-RU" sz="2500" dirty="0" smtClean="0">
                <a:solidFill>
                  <a:srgbClr val="C00000"/>
                </a:solidFill>
              </a:rPr>
              <a:t>с 1918 по 1921 </a:t>
            </a:r>
            <a:r>
              <a:rPr lang="ru-RU" sz="2500" dirty="0" smtClean="0"/>
              <a:t>и</a:t>
            </a:r>
            <a:br>
              <a:rPr lang="ru-RU" sz="2500" dirty="0" smtClean="0"/>
            </a:br>
            <a:r>
              <a:rPr lang="ru-RU" sz="2500" dirty="0" smtClean="0"/>
              <a:t> </a:t>
            </a:r>
            <a:r>
              <a:rPr lang="ru-RU" sz="2500" dirty="0" smtClean="0">
                <a:solidFill>
                  <a:srgbClr val="C00000"/>
                </a:solidFill>
              </a:rPr>
              <a:t>с 1981 по 2011 </a:t>
            </a:r>
            <a:r>
              <a:rPr lang="ru-RU" sz="2500" dirty="0" smtClean="0"/>
              <a:t>год. В настоящее время около 70 стран мира ежегодно переводят часы назад в октябре и вперед - в марте. </a:t>
            </a:r>
            <a:br>
              <a:rPr lang="ru-RU" sz="2500" dirty="0" smtClean="0"/>
            </a:br>
            <a:r>
              <a:rPr lang="ru-RU" sz="2500" dirty="0" smtClean="0"/>
              <a:t>В Европе этого не делают только в России, Белоруссии и Исландии. 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7704856" cy="2880320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 fontScale="85000" lnSpcReduction="10000"/>
          </a:bodyPr>
          <a:lstStyle/>
          <a:p>
            <a:pPr marL="185738" indent="-185738" algn="ctr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Перельман первым предложил переводить часы.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1916- 1917 годах Перельман служил в “Особом совещании по топливу”, где предложил перевести стрелку часов на час вперед с целью экономии топлива. Проект был впоследствии осуществлен, и на территории Советской России было введено так называемое </a:t>
            </a:r>
            <a:r>
              <a:rPr lang="ru-RU" dirty="0" smtClean="0">
                <a:solidFill>
                  <a:srgbClr val="C00000"/>
                </a:solidFill>
              </a:rPr>
              <a:t>декретное время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4896544" cy="244827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Сколько ударов в сутки делают часы с боем?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95536" y="260648"/>
            <a:ext cx="2098576" cy="676672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Задача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149080"/>
            <a:ext cx="49685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Подсказка:</a:t>
            </a:r>
            <a:r>
              <a:rPr lang="ru-RU" sz="3600" b="1" dirty="0" smtClean="0"/>
              <a:t>  сумма натуральных чисел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от 1 до </a:t>
            </a:r>
            <a:r>
              <a:rPr lang="ru-RU" sz="3600" b="1" i="1" dirty="0" smtClean="0"/>
              <a:t>n</a:t>
            </a:r>
            <a:r>
              <a:rPr lang="ru-RU" sz="3600" b="1" dirty="0" smtClean="0"/>
              <a:t> равна</a:t>
            </a:r>
          </a:p>
          <a:p>
            <a:pPr algn="ctr"/>
            <a:r>
              <a:rPr lang="en-US" sz="3600" b="1" dirty="0" smtClean="0"/>
              <a:t>S =</a:t>
            </a:r>
            <a:r>
              <a:rPr lang="ru-RU" sz="3600" b="1" dirty="0" smtClean="0"/>
              <a:t> </a:t>
            </a:r>
            <a:r>
              <a:rPr lang="ru-RU" sz="3600" b="1" i="1" dirty="0" smtClean="0"/>
              <a:t>n</a:t>
            </a:r>
            <a:r>
              <a:rPr lang="ru-RU" sz="3600" b="1" dirty="0" smtClean="0"/>
              <a:t> (</a:t>
            </a:r>
            <a:r>
              <a:rPr lang="ru-RU" sz="3600" b="1" i="1" dirty="0" smtClean="0"/>
              <a:t>n</a:t>
            </a:r>
            <a:r>
              <a:rPr lang="ru-RU" sz="3600" b="1" dirty="0" smtClean="0"/>
              <a:t> + 1) / 2.</a:t>
            </a:r>
            <a:endParaRPr lang="ru-RU" sz="3600" b="1" dirty="0"/>
          </a:p>
        </p:txBody>
      </p:sp>
      <p:pic>
        <p:nvPicPr>
          <p:cNvPr id="37890" name="Picture 2" descr="http://cheapskidki.ru/119038-1-home_default/%D0%9D%D0%B0%D1%81%D1%82%D0%B5%D0%BD%D0%BD%D1%8B%D0%B5-%D1%87%D0%B0%D1%81%D1%8B-Rhyt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6672"/>
            <a:ext cx="3354092" cy="59766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88640"/>
            <a:ext cx="2880320" cy="792088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Решение: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699792" y="1268760"/>
            <a:ext cx="6264696" cy="5328592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anchor="b" anchorCtr="1">
            <a:normAutofit fontScale="925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Наибольшее количество ударов,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отбиваемых обыкновенными часами,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равно 12.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Задача сводится к тому,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чтобы узнать сумму всех чисел от 1 до 12. По приведённой в подсказке известной формуле она равна 12 × 13 / 2 = 78. 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 сутках два цикла по 12 часов, поэтому за сутки часы с боем сделают 78 × 2 = 156 ударов.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http://handwatches.ru/pic/full/files/lists/Products/watch/chasy-hermle-22902-q1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2808311" cy="468051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Перельман Яков Исидорович </a:t>
            </a:r>
            <a:r>
              <a:rPr lang="ru-RU" sz="2800" b="1" dirty="0" smtClean="0"/>
              <a:t>- русский и советский математик, физик, журналист и педагог, популяризатор точных наук, основоположник жанра занимательной науки, автор понятия </a:t>
            </a:r>
            <a:r>
              <a:rPr lang="ru-RU" sz="2800" b="1" dirty="0" smtClean="0">
                <a:solidFill>
                  <a:srgbClr val="0070C0"/>
                </a:solidFill>
              </a:rPr>
              <a:t>научно-фантастическое.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95536" y="4501860"/>
            <a:ext cx="842493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данным Всесоюзной книжной палаты, с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 tooltip="1918"/>
              </a:rPr>
              <a:t>1918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 tooltip="1973 год"/>
              </a:rPr>
              <a:t>1973 год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его книги только в СССР издавались 449 раз; </a:t>
            </a:r>
            <a:b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их общий тираж составил более </a:t>
            </a:r>
            <a:b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2800" b="1" i="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13 миллионов экземпляров.</a:t>
            </a:r>
            <a:endParaRPr kumimoji="0" lang="ru-RU" sz="2800" b="1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 descr="http://handmade.minemegashop.ru/pictures/1015346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0389">
            <a:off x="6431422" y="2120647"/>
            <a:ext cx="1690151" cy="22990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9" name="Рисунок 8" descr="https://www.bookvoed.ru/files/1836/15/14/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33899">
            <a:off x="3518781" y="2458162"/>
            <a:ext cx="1348084" cy="205363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Рисунок 9" descr="https://pda.litres.ru/static/bookimages/15/93/53/15935342.bin.dir/15935342.cover_max15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547745">
            <a:off x="660932" y="2129562"/>
            <a:ext cx="1469791" cy="223883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3888432"/>
          </a:xfrm>
          <a:solidFill>
            <a:schemeClr val="tx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Остались книги, которые сейчас читаются с таким же интересом, как и когда-то.</a:t>
            </a:r>
            <a:br>
              <a:rPr lang="ru-RU" sz="2000" dirty="0" smtClean="0"/>
            </a:br>
            <a:r>
              <a:rPr lang="ru-RU" sz="2000" dirty="0" smtClean="0"/>
              <a:t> его книги печатались на немецком, французском, английском, испанском, португальском, итальянском, чешском, болгарском, финском и других языках нашей планеты.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Яков Исидорович Перельман не совершил никаких научных открытий, ничего не изобрел в области техники. Он не имел никаких ученых званий и степеней. Но он был предан науке и в течение сорока трех лет нес людям радость общения с наукой.</a:t>
            </a:r>
            <a:endParaRPr lang="ru-RU" sz="2000" dirty="0"/>
          </a:p>
        </p:txBody>
      </p:sp>
      <p:pic>
        <p:nvPicPr>
          <p:cNvPr id="6" name="Рисунок 5" descr="https://www.bookvoed.ru/files/1836/23/07/87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69902">
            <a:off x="801976" y="4555731"/>
            <a:ext cx="1390796" cy="20929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https://cdn.eksmo.ru/v2/ITD000000000348114/COVER/cover3d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3751">
            <a:off x="4742686" y="4505898"/>
            <a:ext cx="1335499" cy="2067412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Рисунок 7" descr="https://jili-bili.ru/files/labirint/big/15624801labhjrn12783483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93888">
            <a:off x="6896630" y="4478265"/>
            <a:ext cx="1504050" cy="215168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" name="Рисунок 8" descr="http://fiction-books.ru/img/10174647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509120"/>
            <a:ext cx="1428750" cy="214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63688" y="188640"/>
            <a:ext cx="5688632" cy="864096"/>
          </a:xfrm>
        </p:spPr>
        <p:txBody>
          <a:bodyPr anchor="t"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Интересные факты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5832648" cy="2232248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Именем Перельмана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назван кратер на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обратной стороне Луны,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диаметром 46 км.</a:t>
            </a:r>
          </a:p>
          <a:p>
            <a:r>
              <a:rPr lang="ru-RU" sz="3600" dirty="0" smtClean="0"/>
              <a:t> </a:t>
            </a:r>
          </a:p>
          <a:p>
            <a:endParaRPr lang="ru-RU" sz="3600" dirty="0"/>
          </a:p>
        </p:txBody>
      </p:sp>
      <p:pic>
        <p:nvPicPr>
          <p:cNvPr id="5" name="Рисунок 4" descr="https://im0-tub-ru.yandex.net/i?id=3cbec50ca0f2c57fc846f8fb01ef20f4-sr&amp;n=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336704" cy="295232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7books.ru/wp-content/uploads/2017/11/Zanimatelnye-nauki270578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49788">
            <a:off x="6028281" y="985740"/>
            <a:ext cx="2400665" cy="345244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" name="Рисунок 2" descr="http://polnayakorzina.ru/wa-data/public/shop/products/56/60/6056/images/6056/6056.9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94682">
            <a:off x="1069112" y="563233"/>
            <a:ext cx="2427773" cy="3539159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 descr="http://antique.newbookshop.ru/pict/10179073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60648"/>
            <a:ext cx="2520280" cy="367240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Рисунок 4" descr="https://ozon-st.cdn.ngenix.net/multimedia/10161188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94292">
            <a:off x="4561946" y="2946308"/>
            <a:ext cx="2542597" cy="3462993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Рисунок 5" descr="http://fiction-books.ru/img/10180899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30998">
            <a:off x="1518956" y="3014121"/>
            <a:ext cx="2481162" cy="337255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71600" y="5949280"/>
            <a:ext cx="2952328" cy="72008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vert="horz"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Желаем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96136" y="5949280"/>
            <a:ext cx="2592288" cy="692696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vert="horz" anchor="ctr"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успехов 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260648"/>
            <a:ext cx="4680520" cy="1938992"/>
          </a:xfrm>
          <a:prstGeom prst="rect">
            <a:avLst/>
          </a:prstGeom>
          <a:solidFill>
            <a:schemeClr val="bg2"/>
          </a:solidFill>
          <a:ln w="381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 1895 году Яков окончил начальную школу, после которой поступил в Белостокское реальное училище.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body" sz="half" idx="4294967295"/>
          </p:nvPr>
        </p:nvSpPr>
        <p:spPr>
          <a:xfrm>
            <a:off x="251520" y="2708920"/>
            <a:ext cx="3528392" cy="374441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Летом 1901 года Перельман поступил в Лесной институт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 Санкт-Петербурге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(ныне Лесная Академия).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kursk.com/files/images/afisha/exhibition/229_n84190670.jpg"/>
          <p:cNvPicPr/>
          <p:nvPr/>
        </p:nvPicPr>
        <p:blipFill>
          <a:blip r:embed="rId2" cstate="print"/>
          <a:srcRect b="10811"/>
          <a:stretch>
            <a:fillRect/>
          </a:stretch>
        </p:blipFill>
        <p:spPr bwMode="auto">
          <a:xfrm>
            <a:off x="5796136" y="188640"/>
            <a:ext cx="2664296" cy="324036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http://static.panoramio.com/photos/original/57832773.jpg"/>
          <p:cNvPicPr/>
          <p:nvPr/>
        </p:nvPicPr>
        <p:blipFill>
          <a:blip r:embed="rId3" cstate="print"/>
          <a:srcRect b="30286"/>
          <a:stretch>
            <a:fillRect/>
          </a:stretch>
        </p:blipFill>
        <p:spPr bwMode="auto">
          <a:xfrm>
            <a:off x="4716016" y="4077072"/>
            <a:ext cx="3672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agazin-tolstovok.ru/image/cache/catalog/image/icon/kategorii/tolstovki-universitetov/spb/tolstovki-svitshoti-bomberi-glu-studencheskie-175x1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96952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26469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Июль </a:t>
            </a:r>
            <a:r>
              <a:rPr lang="ru-RU" b="1" dirty="0" smtClean="0">
                <a:hlinkClick r:id="rId2" tooltip="1913 год"/>
              </a:rPr>
              <a:t>1913 года</a:t>
            </a:r>
            <a:r>
              <a:rPr lang="ru-RU" b="1" dirty="0" smtClean="0"/>
              <a:t> — вышла в свет первая часть книги «Занимательная физика». Книга имела ошеломляющий успех у читателей. Вызвала она интерес и в среде физиков. 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1916 год — вышла в свет вторая часть книги «Занимательная физика».</a:t>
            </a:r>
            <a:endParaRPr lang="ru-RU" b="1" dirty="0"/>
          </a:p>
        </p:txBody>
      </p:sp>
      <p:pic>
        <p:nvPicPr>
          <p:cNvPr id="6" name="Рисунок 5" descr="Занимательная физика. Перельман. Советское изда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6029">
            <a:off x="6352315" y="2716808"/>
            <a:ext cx="1510605" cy="230857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 descr="http://buklit.ru/covers/876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54386">
            <a:off x="3727180" y="2609178"/>
            <a:ext cx="1504950" cy="241593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Рисунок 7" descr="http://c.bookrest.in/111/11071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336532">
            <a:off x="1144950" y="2929822"/>
            <a:ext cx="1470115" cy="222633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Этапы биографии Якова Перельмана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84576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1 августа 1934 года - в составе группы ленинградских писателей и учёных-популяризаторов встретился с Гербертом Уэллсом, приезжавшим в СССР.</a:t>
            </a:r>
          </a:p>
          <a:p>
            <a:r>
              <a:rPr lang="ru-RU" dirty="0" smtClean="0"/>
              <a:t>Лето 1935 года — поездка в Брюссель на Международный математический конгресс.</a:t>
            </a:r>
          </a:p>
          <a:p>
            <a:r>
              <a:rPr lang="ru-RU" dirty="0" smtClean="0"/>
              <a:t>15 октября 1935 года — открытие ленинградского Дома занимательной науки (уничтожен в годы войны).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moiarussia.ru/wp-content/uploads/2017/12/YAkov-Perelman-za-rabotoj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184576" cy="6263952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Этапы биографии Якова Перельмана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1"/>
            <a:ext cx="8280920" cy="2980927"/>
          </a:xfr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1 июля 1941 - февраль 1942 года</a:t>
            </a:r>
            <a:r>
              <a:rPr lang="ru-RU" dirty="0" smtClean="0"/>
              <a:t> —</a:t>
            </a:r>
            <a:br>
              <a:rPr lang="ru-RU" dirty="0" smtClean="0"/>
            </a:br>
            <a:r>
              <a:rPr lang="ru-RU" dirty="0" smtClean="0"/>
              <a:t> читал лекции воинам-разведчикам Ленинградского фронта и Краснознамённого Балтийского флота, а также партизанам об ориентировании на местности без приборов.</a:t>
            </a:r>
            <a:endParaRPr lang="ru-RU" dirty="0"/>
          </a:p>
        </p:txBody>
      </p:sp>
      <p:pic>
        <p:nvPicPr>
          <p:cNvPr id="4" name="Рисунок 3" descr="http://itd2.mycdn.me/image?id=854172818602&amp;t=20&amp;plc=WEB&amp;tkn=*Eee9pus1DGVDnCh7ajhJ9aDifVA"/>
          <p:cNvPicPr/>
          <p:nvPr/>
        </p:nvPicPr>
        <p:blipFill>
          <a:blip r:embed="rId2" cstate="print"/>
          <a:srcRect b="15658"/>
          <a:stretch>
            <a:fillRect/>
          </a:stretch>
        </p:blipFill>
        <p:spPr bwMode="auto">
          <a:xfrm flipV="1">
            <a:off x="539552" y="4653135"/>
            <a:ext cx="8280920" cy="18434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Этапы биографии Якова Перельмана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9"/>
            <a:ext cx="8640960" cy="3888431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/>
              <a:t>18 января 1942 года на дежурстве в госпитале скончалась от истощения Анна Давидовна Каминская-Перельман.</a:t>
            </a:r>
          </a:p>
          <a:p>
            <a:r>
              <a:rPr lang="ru-RU" dirty="0" smtClean="0"/>
              <a:t>16 марта 1942 года — Яков Перельман скончался от общего истощения, вызванного голодом, в осаждённом </a:t>
            </a:r>
            <a:br>
              <a:rPr lang="ru-RU" dirty="0" smtClean="0"/>
            </a:br>
            <a:r>
              <a:rPr lang="ru-RU" dirty="0" smtClean="0"/>
              <a:t>немецкими войсками </a:t>
            </a:r>
            <a:br>
              <a:rPr lang="ru-RU" dirty="0" smtClean="0"/>
            </a:br>
            <a:r>
              <a:rPr lang="ru-RU" dirty="0" smtClean="0"/>
              <a:t>блокадном Ленинграде.</a:t>
            </a:r>
            <a:endParaRPr lang="ru-RU" dirty="0"/>
          </a:p>
        </p:txBody>
      </p:sp>
      <p:pic>
        <p:nvPicPr>
          <p:cNvPr id="4" name="Рисунок 3" descr="https://tvoy-bor.ru/image/news/city/2017/04/2fc26e5b9beeeb1533bdf147ebe2ddca.jpg"/>
          <p:cNvPicPr/>
          <p:nvPr/>
        </p:nvPicPr>
        <p:blipFill>
          <a:blip r:embed="rId2" cstate="print"/>
          <a:srcRect t="12167" b="10055"/>
          <a:stretch>
            <a:fillRect/>
          </a:stretch>
        </p:blipFill>
        <p:spPr bwMode="auto">
          <a:xfrm flipH="1">
            <a:off x="323528" y="4725144"/>
            <a:ext cx="4104456" cy="180020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http://uroksreda.ru/upload/convert/2017/10/12/9546/slide-4.png"/>
          <p:cNvPicPr/>
          <p:nvPr/>
        </p:nvPicPr>
        <p:blipFill>
          <a:blip r:embed="rId3" cstate="print"/>
          <a:srcRect l="11224" t="38461" r="10048" b="10256"/>
          <a:stretch>
            <a:fillRect/>
          </a:stretch>
        </p:blipFill>
        <p:spPr bwMode="auto">
          <a:xfrm>
            <a:off x="5004048" y="3717032"/>
            <a:ext cx="3960440" cy="280831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</TotalTime>
  <Words>415</Words>
  <Application>Microsoft Office PowerPoint</Application>
  <PresentationFormat>Экран (4:3)</PresentationFormat>
  <Paragraphs>73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Математическая игра: решение задач  Перельмана .</vt:lpstr>
      <vt:lpstr> Яков Исидорович Перельман </vt:lpstr>
      <vt:lpstr>Слайд 3</vt:lpstr>
      <vt:lpstr>Слайд 4</vt:lpstr>
      <vt:lpstr>Слайд 5</vt:lpstr>
      <vt:lpstr>Этапы биографии Якова Перельмана</vt:lpstr>
      <vt:lpstr>Слайд 7</vt:lpstr>
      <vt:lpstr>Этапы биографии Якова Перельмана</vt:lpstr>
      <vt:lpstr>Этапы биографии Якова Перельмана</vt:lpstr>
      <vt:lpstr>Слайд 10</vt:lpstr>
      <vt:lpstr>Решая занимательные задачи, научишься логически рассуждать и нестандартно мыслить!</vt:lpstr>
      <vt:lpstr>Задача.</vt:lpstr>
      <vt:lpstr>Наименьшее целое число - это не 10, а единица, выраженная любым из следующих способов:</vt:lpstr>
      <vt:lpstr>Задача: переложить одну спичку так, чтобы получилось верное равенство:</vt:lpstr>
      <vt:lpstr>Решение:</vt:lpstr>
      <vt:lpstr>Загадка (шутка):</vt:lpstr>
      <vt:lpstr>Подсказки:</vt:lpstr>
      <vt:lpstr>Ответ:</vt:lpstr>
      <vt:lpstr>  Задача: из семи спичек выложено число   1/7  . Превратите эту дробь в число 1/3   , не прибавляя и не убавляя спичек.   </vt:lpstr>
      <vt:lpstr>Решение: 2/6 =1/3</vt:lpstr>
      <vt:lpstr>Я.И.Перельман</vt:lpstr>
      <vt:lpstr> Задача: сколько лет Пете? </vt:lpstr>
      <vt:lpstr>Решение:</vt:lpstr>
      <vt:lpstr>Слайд 24</vt:lpstr>
      <vt:lpstr>Слайд 25</vt:lpstr>
      <vt:lpstr>Слайд 26</vt:lpstr>
      <vt:lpstr>Адреса  Я.И.Перельмана  в Санкт-Петербурге</vt:lpstr>
      <vt:lpstr>            Задача: девять точек.  Девять точек расположены в виде квадрата по три в каждом вертикальном и горизонтальном ряду. Не отрывая карандаша от бумаги, изобразите четырёхзвенную ломаную,  проходящую через все точки: </vt:lpstr>
      <vt:lpstr>Решение:</vt:lpstr>
      <vt:lpstr>После чего оно применялось с 1918 по 1921 и  с 1981 по 2011 год. В настоящее время около 70 стран мира ежегодно переводят часы назад в октябре и вперед - в марте.  В Европе этого не делают только в России, Белоруссии и Исландии. </vt:lpstr>
      <vt:lpstr>Сколько ударов в сутки делают часы с боем?</vt:lpstr>
      <vt:lpstr>Решение:</vt:lpstr>
      <vt:lpstr>Слайд 33</vt:lpstr>
      <vt:lpstr>Остались книги, которые сейчас читаются с таким же интересом, как и когда-то.  его книги печатались на немецком, французском, английском, испанском, португальском, итальянском, чешском, болгарском, финском и других языках нашей планеты.  Яков Исидорович Перельман не совершил никаких научных открытий, ничего не изобрел в области техники. Он не имел никаких ученых званий и степеней. Но он был предан науке и в течение сорока трех лет нес людям радость общения с наукой.</vt:lpstr>
      <vt:lpstr>Интересные факты </vt:lpstr>
      <vt:lpstr>Желаем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1</cp:lastModifiedBy>
  <cp:revision>146</cp:revision>
  <dcterms:created xsi:type="dcterms:W3CDTF">2017-12-16T17:44:33Z</dcterms:created>
  <dcterms:modified xsi:type="dcterms:W3CDTF">2023-03-13T15:54:11Z</dcterms:modified>
</cp:coreProperties>
</file>